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1"/>
  </p:notesMasterIdLst>
  <p:sldIdLst>
    <p:sldId id="371" r:id="rId3"/>
    <p:sldId id="359" r:id="rId4"/>
    <p:sldId id="310" r:id="rId5"/>
    <p:sldId id="311" r:id="rId6"/>
    <p:sldId id="309" r:id="rId7"/>
    <p:sldId id="346" r:id="rId8"/>
    <p:sldId id="361" r:id="rId9"/>
    <p:sldId id="347" r:id="rId10"/>
    <p:sldId id="314" r:id="rId11"/>
    <p:sldId id="315" r:id="rId12"/>
    <p:sldId id="350" r:id="rId13"/>
    <p:sldId id="316" r:id="rId14"/>
    <p:sldId id="317" r:id="rId15"/>
    <p:sldId id="360" r:id="rId16"/>
    <p:sldId id="362" r:id="rId17"/>
    <p:sldId id="318" r:id="rId18"/>
    <p:sldId id="319" r:id="rId19"/>
    <p:sldId id="352" r:id="rId20"/>
    <p:sldId id="363" r:id="rId21"/>
    <p:sldId id="320" r:id="rId22"/>
    <p:sldId id="321" r:id="rId23"/>
    <p:sldId id="364" r:id="rId24"/>
    <p:sldId id="322" r:id="rId25"/>
    <p:sldId id="323" r:id="rId26"/>
    <p:sldId id="324" r:id="rId27"/>
    <p:sldId id="355" r:id="rId28"/>
    <p:sldId id="325" r:id="rId29"/>
    <p:sldId id="372" r:id="rId30"/>
    <p:sldId id="365" r:id="rId31"/>
    <p:sldId id="326" r:id="rId32"/>
    <p:sldId id="327" r:id="rId33"/>
    <p:sldId id="328" r:id="rId34"/>
    <p:sldId id="366" r:id="rId35"/>
    <p:sldId id="329" r:id="rId36"/>
    <p:sldId id="356" r:id="rId37"/>
    <p:sldId id="357" r:id="rId38"/>
    <p:sldId id="367" r:id="rId39"/>
    <p:sldId id="330" r:id="rId40"/>
    <p:sldId id="331" r:id="rId41"/>
    <p:sldId id="358" r:id="rId42"/>
    <p:sldId id="332" r:id="rId43"/>
    <p:sldId id="333" r:id="rId44"/>
    <p:sldId id="368" r:id="rId45"/>
    <p:sldId id="334" r:id="rId46"/>
    <p:sldId id="335" r:id="rId47"/>
    <p:sldId id="369" r:id="rId48"/>
    <p:sldId id="336" r:id="rId49"/>
    <p:sldId id="337" r:id="rId50"/>
    <p:sldId id="370" r:id="rId51"/>
    <p:sldId id="338" r:id="rId52"/>
    <p:sldId id="339" r:id="rId53"/>
    <p:sldId id="351" r:id="rId54"/>
    <p:sldId id="340" r:id="rId55"/>
    <p:sldId id="341" r:id="rId56"/>
    <p:sldId id="342" r:id="rId57"/>
    <p:sldId id="343" r:id="rId58"/>
    <p:sldId id="344" r:id="rId59"/>
    <p:sldId id="34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33FF"/>
    <a:srgbClr val="0099FF"/>
    <a:srgbClr val="FFCC00"/>
    <a:srgbClr val="FF6600"/>
    <a:srgbClr val="CC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0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1710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9230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Identifying resistors using colour </a:t>
            </a:r>
            <a:r>
              <a:rPr lang="en-ZA" dirty="0" smtClean="0"/>
              <a:t>codes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863825"/>
              </p:ext>
            </p:extLst>
          </p:nvPr>
        </p:nvGraphicFramePr>
        <p:xfrm>
          <a:off x="869557" y="2492896"/>
          <a:ext cx="7288138" cy="3436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0053">
                  <a:extLst>
                    <a:ext uri="{9D8B030D-6E8A-4147-A177-3AD203B41FA5}">
                      <a16:colId xmlns="" xmlns:a16="http://schemas.microsoft.com/office/drawing/2014/main" val="2890247409"/>
                    </a:ext>
                  </a:extLst>
                </a:gridCol>
                <a:gridCol w="3788085">
                  <a:extLst>
                    <a:ext uri="{9D8B030D-6E8A-4147-A177-3AD203B41FA5}">
                      <a16:colId xmlns="" xmlns:a16="http://schemas.microsoft.com/office/drawing/2014/main" val="2755728596"/>
                    </a:ext>
                  </a:extLst>
                </a:gridCol>
              </a:tblGrid>
              <a:tr h="484506">
                <a:tc>
                  <a:txBody>
                    <a:bodyPr/>
                    <a:lstStyle/>
                    <a:p>
                      <a:r>
                        <a:rPr lang="en-ZA" sz="2400" b="1" dirty="0"/>
                        <a:t>Colour</a:t>
                      </a:r>
                    </a:p>
                  </a:txBody>
                  <a:tcPr marL="67088" marR="67088" marT="33545" marB="33545"/>
                </a:tc>
                <a:tc>
                  <a:txBody>
                    <a:bodyPr/>
                    <a:lstStyle/>
                    <a:p>
                      <a:r>
                        <a:rPr lang="en-ZA" sz="2400" b="1" dirty="0"/>
                        <a:t>Digit</a:t>
                      </a:r>
                    </a:p>
                  </a:txBody>
                  <a:tcPr marL="67088" marR="67088" marT="33545" marB="33545"/>
                </a:tc>
              </a:tr>
              <a:tr h="484506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FFCC00"/>
                          </a:solidFill>
                        </a:rPr>
                        <a:t>Yellow</a:t>
                      </a:r>
                      <a:endParaRPr lang="en-ZA" sz="2400" b="0" dirty="0">
                        <a:solidFill>
                          <a:srgbClr val="FFCC00"/>
                        </a:solidFill>
                      </a:endParaRP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4</a:t>
                      </a:r>
                      <a:endParaRPr lang="en-ZA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757075902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92D050"/>
                          </a:solidFill>
                        </a:rPr>
                        <a:t>Green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5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433592459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0099FF"/>
                          </a:solidFill>
                        </a:rPr>
                        <a:t>Blue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6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536933798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9933FF"/>
                          </a:solidFill>
                        </a:rPr>
                        <a:t>Violet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7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4006336908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Grey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8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118787514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/>
                        <a:t>White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9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35409237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5183" y="1963745"/>
            <a:ext cx="644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Table 2.2 Resistor </a:t>
            </a:r>
            <a:r>
              <a:rPr lang="en-US" sz="2000" i="1" dirty="0" err="1" smtClean="0"/>
              <a:t>colours</a:t>
            </a:r>
            <a:r>
              <a:rPr lang="en-US" sz="2000" i="1" dirty="0" smtClean="0"/>
              <a:t> and their values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882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Identifying resistors using colour </a:t>
            </a:r>
            <a:r>
              <a:rPr lang="en-ZA" dirty="0" smtClean="0"/>
              <a:t>codes</a:t>
            </a:r>
            <a:endParaRPr lang="en-ZA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033590"/>
              </p:ext>
            </p:extLst>
          </p:nvPr>
        </p:nvGraphicFramePr>
        <p:xfrm>
          <a:off x="755576" y="2654160"/>
          <a:ext cx="7288138" cy="2458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0053">
                  <a:extLst>
                    <a:ext uri="{9D8B030D-6E8A-4147-A177-3AD203B41FA5}">
                      <a16:colId xmlns="" xmlns:a16="http://schemas.microsoft.com/office/drawing/2014/main" val="2890247409"/>
                    </a:ext>
                  </a:extLst>
                </a:gridCol>
                <a:gridCol w="3788085">
                  <a:extLst>
                    <a:ext uri="{9D8B030D-6E8A-4147-A177-3AD203B41FA5}">
                      <a16:colId xmlns="" xmlns:a16="http://schemas.microsoft.com/office/drawing/2014/main" val="2755728596"/>
                    </a:ext>
                  </a:extLst>
                </a:gridCol>
              </a:tblGrid>
              <a:tr h="484506">
                <a:tc gridSpan="2">
                  <a:txBody>
                    <a:bodyPr/>
                    <a:lstStyle/>
                    <a:p>
                      <a:r>
                        <a:rPr lang="en-ZA" sz="2400" b="1" dirty="0">
                          <a:solidFill>
                            <a:schemeClr val="tx1"/>
                          </a:solidFill>
                        </a:rPr>
                        <a:t>Fourth band – tolerance</a:t>
                      </a:r>
                    </a:p>
                  </a:txBody>
                  <a:tcPr marL="76092" marR="76092" marT="38047" marB="3804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2100" b="0" dirty="0">
                        <a:solidFill>
                          <a:schemeClr val="tx1"/>
                        </a:solidFill>
                      </a:endParaRP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757075902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b="1" dirty="0">
                          <a:solidFill>
                            <a:schemeClr val="tx1"/>
                          </a:solidFill>
                        </a:rPr>
                        <a:t>Colour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b="1" dirty="0">
                          <a:solidFill>
                            <a:schemeClr val="tx1"/>
                          </a:solidFill>
                        </a:rPr>
                        <a:t>Tolerance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433592459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FF9900"/>
                          </a:solidFill>
                        </a:rPr>
                        <a:t>Gold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±5%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536933798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Silver</a:t>
                      </a: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±10%</a:t>
                      </a:r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4006336908"/>
                  </a:ext>
                </a:extLst>
              </a:tr>
              <a:tr h="493564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No band (i.e. no colour)</a:t>
                      </a:r>
                      <a:endParaRPr lang="en-ZA" sz="2400" dirty="0">
                        <a:solidFill>
                          <a:schemeClr val="tx1"/>
                        </a:solidFill>
                      </a:endParaRPr>
                    </a:p>
                  </a:txBody>
                  <a:tcPr marL="76092" marR="76092" marT="38047" marB="38047"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±20%</a:t>
                      </a:r>
                      <a:endParaRPr lang="en-ZA" sz="2400" dirty="0"/>
                    </a:p>
                  </a:txBody>
                  <a:tcPr marL="76092" marR="76092" marT="38047" marB="38047"/>
                </a:tc>
                <a:extLst>
                  <a:ext uri="{0D108BD9-81ED-4DB2-BD59-A6C34878D82A}">
                    <a16:rowId xmlns="" xmlns:a16="http://schemas.microsoft.com/office/drawing/2014/main" val="11187875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2132856"/>
            <a:ext cx="644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Table 2.2 Resistor </a:t>
            </a:r>
            <a:r>
              <a:rPr lang="en-US" sz="2000" i="1" dirty="0" err="1" smtClean="0"/>
              <a:t>colours</a:t>
            </a:r>
            <a:r>
              <a:rPr lang="en-US" sz="2000" i="1" dirty="0" smtClean="0"/>
              <a:t> and their values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431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How to use the colour code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5232"/>
            <a:ext cx="7487695" cy="3419952"/>
          </a:xfrm>
        </p:spPr>
      </p:pic>
      <p:sp>
        <p:nvSpPr>
          <p:cNvPr id="7" name="TextBox 6"/>
          <p:cNvSpPr txBox="1"/>
          <p:nvPr/>
        </p:nvSpPr>
        <p:spPr>
          <a:xfrm>
            <a:off x="488244" y="558924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 2.5 A resistor colour code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84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Potentiometers or variable resistors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/>
              <a:t>A potentiometer is a resistor you can adjust by turning a knob or spindle. </a:t>
            </a:r>
          </a:p>
          <a:p>
            <a:pPr>
              <a:spcAft>
                <a:spcPts val="2400"/>
              </a:spcAft>
            </a:pPr>
            <a:r>
              <a:rPr lang="en-ZA" sz="3200" dirty="0"/>
              <a:t>Also called a variable resistor or rheostat</a:t>
            </a:r>
            <a:r>
              <a:rPr lang="en-ZA" sz="3200" dirty="0" smtClean="0"/>
              <a:t>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Typically used to control the volume of  a radio.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5291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Potentiometers or variable resistors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A </a:t>
            </a:r>
            <a:r>
              <a:rPr lang="en-ZA" dirty="0" smtClean="0"/>
              <a:t>potentiometer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0" y="2874672"/>
            <a:ext cx="2143571" cy="2080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85" y="3140968"/>
            <a:ext cx="3888432" cy="1585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5117122"/>
            <a:ext cx="36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2.6 A potentiometer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5097533"/>
            <a:ext cx="365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2.7 Circuit symbol for a</a:t>
            </a:r>
          </a:p>
          <a:p>
            <a:r>
              <a:rPr lang="en-ZA" sz="2000" i="1" dirty="0"/>
              <a:t>potentiometer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294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Light-dependent resistors (LDRs)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 smtClean="0"/>
              <a:t>A LDR is a special type of resistor whose resistance decreases the more light shines on it. 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Also called a </a:t>
            </a:r>
            <a:r>
              <a:rPr lang="en-ZA" sz="3200" dirty="0" err="1" smtClean="0"/>
              <a:t>photoresistor</a:t>
            </a:r>
            <a:r>
              <a:rPr lang="en-ZA" sz="3200" dirty="0" smtClean="0"/>
              <a:t>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2953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Light-dependent resistors (LDRs)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2174"/>
            <a:ext cx="3886489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"/>
          <a:stretch/>
        </p:blipFill>
        <p:spPr>
          <a:xfrm>
            <a:off x="4425610" y="2412174"/>
            <a:ext cx="3503739" cy="2088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877" y="4728624"/>
            <a:ext cx="365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2.8 A light-dependent resistor (LDR)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27877" y="4728624"/>
            <a:ext cx="360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2.9 Circuit symbol for a</a:t>
            </a:r>
          </a:p>
          <a:p>
            <a:r>
              <a:rPr lang="en-ZA" sz="2000" i="1" dirty="0"/>
              <a:t>light-dependent resistor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03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975642"/>
          </a:xfrm>
        </p:spPr>
        <p:txBody>
          <a:bodyPr>
            <a:normAutofit/>
          </a:bodyPr>
          <a:lstStyle/>
          <a:p>
            <a:r>
              <a:rPr lang="en-ZA" sz="4400" dirty="0"/>
              <a:t>Light-dependent resistor circuits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1960" y="594928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2.10 </a:t>
            </a:r>
            <a:r>
              <a:rPr lang="en-ZA" i="1" dirty="0" smtClean="0"/>
              <a:t>Where output voltage increases </a:t>
            </a:r>
            <a:r>
              <a:rPr lang="en-ZA" i="1" dirty="0"/>
              <a:t>in </a:t>
            </a:r>
            <a:r>
              <a:rPr lang="en-ZA" b="1" i="1" dirty="0"/>
              <a:t>darkness</a:t>
            </a:r>
            <a:endParaRPr lang="en-GB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60" y="1451612"/>
            <a:ext cx="37242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9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4008" y="5157192"/>
            <a:ext cx="38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2.11 </a:t>
            </a:r>
            <a:r>
              <a:rPr lang="en-ZA" i="1" dirty="0" smtClean="0"/>
              <a:t>Where output </a:t>
            </a:r>
            <a:r>
              <a:rPr lang="en-ZA" i="1" dirty="0"/>
              <a:t>voltage </a:t>
            </a:r>
            <a:r>
              <a:rPr lang="en-ZA" i="1" dirty="0" smtClean="0"/>
              <a:t/>
            </a:r>
            <a:br>
              <a:rPr lang="en-ZA" i="1" dirty="0" smtClean="0"/>
            </a:br>
            <a:r>
              <a:rPr lang="en-ZA" i="1" dirty="0" smtClean="0"/>
              <a:t>increases </a:t>
            </a:r>
            <a:r>
              <a:rPr lang="en-ZA" i="1" dirty="0"/>
              <a:t>when subject to a </a:t>
            </a:r>
            <a:r>
              <a:rPr lang="en-ZA" b="1" i="1" dirty="0"/>
              <a:t>bright light</a:t>
            </a:r>
            <a:endParaRPr lang="en-GB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975642"/>
          </a:xfrm>
        </p:spPr>
        <p:txBody>
          <a:bodyPr>
            <a:normAutofit/>
          </a:bodyPr>
          <a:lstStyle/>
          <a:p>
            <a:r>
              <a:rPr lang="en-ZA" sz="4400" dirty="0"/>
              <a:t>Light-dependent resistor circuits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1018"/>
            <a:ext cx="3306222" cy="467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2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Thermistors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/>
              <a:t>A </a:t>
            </a:r>
            <a:r>
              <a:rPr lang="en-ZA" sz="3200" dirty="0" smtClean="0"/>
              <a:t>thermistor is another special type of resistor that changes its value when there is a change in temperature.</a:t>
            </a:r>
            <a:endParaRPr lang="en-ZA" sz="3200" dirty="0"/>
          </a:p>
          <a:p>
            <a:pPr>
              <a:spcAft>
                <a:spcPts val="2400"/>
              </a:spcAft>
            </a:pPr>
            <a:r>
              <a:rPr lang="en-ZA" sz="3200" dirty="0" smtClean="0"/>
              <a:t>When used in circuit it can convert a change in resistance to a change in voltage.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Can be used to control electric circuits.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83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57" y="3476909"/>
            <a:ext cx="3102297" cy="1430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156" y="5123909"/>
            <a:ext cx="365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2.12 A thermistor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360115" cy="3197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3303" y="5064095"/>
            <a:ext cx="365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2.13 Circuit symbol for a thermistor</a:t>
            </a:r>
            <a:endParaRPr lang="en-GB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8650" y="365127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/>
              <a:t>Thermistors</a:t>
            </a:r>
          </a:p>
        </p:txBody>
      </p:sp>
    </p:spTree>
    <p:extLst>
      <p:ext uri="{BB962C8B-B14F-4D97-AF65-F5344CB8AC3E}">
        <p14:creationId xmlns:p14="http://schemas.microsoft.com/office/powerpoint/2010/main" val="2842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/>
          <a:stretch/>
        </p:blipFill>
        <p:spPr>
          <a:xfrm>
            <a:off x="779101" y="1428808"/>
            <a:ext cx="2673783" cy="37283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/>
          <a:stretch/>
        </p:blipFill>
        <p:spPr>
          <a:xfrm>
            <a:off x="4489252" y="1428808"/>
            <a:ext cx="2648527" cy="3737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101" y="5252086"/>
            <a:ext cx="3653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2.14 Output voltage</a:t>
            </a:r>
          </a:p>
          <a:p>
            <a:r>
              <a:rPr lang="en-ZA" sz="2000" b="1" i="1" dirty="0"/>
              <a:t>increases</a:t>
            </a:r>
            <a:r>
              <a:rPr lang="en-ZA" sz="2000" i="1" dirty="0"/>
              <a:t> as temperature increases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89252" y="5229200"/>
            <a:ext cx="3653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2.15 Output voltage</a:t>
            </a:r>
          </a:p>
          <a:p>
            <a:r>
              <a:rPr lang="en-ZA" sz="2000" b="1" i="1" dirty="0"/>
              <a:t>decreases</a:t>
            </a:r>
            <a:r>
              <a:rPr lang="en-ZA" sz="2000" i="1" dirty="0"/>
              <a:t> as temperature increases</a:t>
            </a:r>
            <a:endParaRPr lang="en-GB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28650" y="260648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Thermistor circuit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00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Capacitors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 smtClean="0"/>
              <a:t>A capacitor is an electronic component that is used to store an electrical charge.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Its ability to store a charge is measured by its capacitance (C) in units of farad (F).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A capacitor consists of one or more pairs of conductors separated by a dielectric (insulator).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6152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287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Capacitors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3200" b="1" dirty="0"/>
              <a:t>Types of capacitors:</a:t>
            </a:r>
            <a:endParaRPr lang="en-ZA" sz="2800" b="1" dirty="0"/>
          </a:p>
          <a:p>
            <a:r>
              <a:rPr lang="en-ZA" sz="2800" dirty="0"/>
              <a:t>Fixed-value </a:t>
            </a:r>
            <a:r>
              <a:rPr lang="en-ZA" sz="2800" dirty="0" smtClean="0"/>
              <a:t>capacitors.</a:t>
            </a:r>
            <a:endParaRPr lang="en-ZA" sz="2800" dirty="0"/>
          </a:p>
          <a:p>
            <a:r>
              <a:rPr lang="en-ZA" sz="2800" dirty="0"/>
              <a:t>Variable </a:t>
            </a:r>
            <a:r>
              <a:rPr lang="en-ZA" sz="2800" dirty="0" smtClean="0"/>
              <a:t>capacitors.</a:t>
            </a:r>
            <a:endParaRPr lang="en-ZA" sz="2800" dirty="0"/>
          </a:p>
          <a:p>
            <a:endParaRPr lang="en-ZA" sz="2800" dirty="0"/>
          </a:p>
          <a:p>
            <a:endParaRPr lang="en-Z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540538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7275" y="4651663"/>
            <a:ext cx="3038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2.16 An electrolytic capacitor connected in </a:t>
            </a:r>
          </a:p>
          <a:p>
            <a:r>
              <a:rPr lang="en-ZA" sz="2000" i="1" dirty="0"/>
              <a:t>parallel to the load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(fixed-value </a:t>
            </a:r>
            <a:r>
              <a:rPr lang="en-ZA" sz="2000" i="1" dirty="0"/>
              <a:t>capacitor)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12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32483"/>
            <a:ext cx="7721204" cy="21847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63688" y="5589240"/>
            <a:ext cx="569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2.17 Circuit symbols for fixed-value capacitors</a:t>
            </a:r>
            <a:endParaRPr lang="en-GB" sz="20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606919"/>
              </p:ext>
            </p:extLst>
          </p:nvPr>
        </p:nvGraphicFramePr>
        <p:xfrm>
          <a:off x="413092" y="1556792"/>
          <a:ext cx="7721600" cy="1510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1600">
                  <a:extLst>
                    <a:ext uri="{9D8B030D-6E8A-4147-A177-3AD203B41FA5}">
                      <a16:colId xmlns="" xmlns:a16="http://schemas.microsoft.com/office/drawing/2014/main" val="3565825694"/>
                    </a:ext>
                  </a:extLst>
                </a:gridCol>
              </a:tblGrid>
              <a:tr h="406369">
                <a:tc>
                  <a:txBody>
                    <a:bodyPr/>
                    <a:lstStyle/>
                    <a:p>
                      <a:pPr algn="ctr"/>
                      <a:r>
                        <a:rPr lang="en-ZA" sz="3000" dirty="0" smtClean="0">
                          <a:solidFill>
                            <a:schemeClr val="bg1"/>
                          </a:solidFill>
                        </a:rPr>
                        <a:t>Fixed-value capacitors</a:t>
                      </a:r>
                      <a:endParaRPr lang="en-ZA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3855103"/>
                  </a:ext>
                </a:extLst>
              </a:tr>
              <a:tr h="961783">
                <a:tc>
                  <a:txBody>
                    <a:bodyPr/>
                    <a:lstStyle/>
                    <a:p>
                      <a:r>
                        <a:rPr lang="en-ZA" sz="2800" dirty="0" smtClean="0"/>
                        <a:t>Circuit </a:t>
                      </a:r>
                      <a:r>
                        <a:rPr lang="en-ZA" sz="2800" dirty="0"/>
                        <a:t>symbols</a:t>
                      </a:r>
                      <a:r>
                        <a:rPr lang="en-ZA" sz="2800" dirty="0" smtClean="0"/>
                        <a:t>:</a:t>
                      </a:r>
                      <a:endParaRPr lang="en-ZA" sz="2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6632798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628650" y="365127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Comparing types of capacitors</a:t>
            </a:r>
          </a:p>
        </p:txBody>
      </p:sp>
    </p:spTree>
    <p:extLst>
      <p:ext uri="{BB962C8B-B14F-4D97-AF65-F5344CB8AC3E}">
        <p14:creationId xmlns:p14="http://schemas.microsoft.com/office/powerpoint/2010/main" val="3710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33" y="2747534"/>
            <a:ext cx="4664523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5915886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2.19 Polarised electrolytic capacitors</a:t>
            </a:r>
            <a:endParaRPr lang="en-GB" sz="2000" dirty="0"/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817936"/>
              </p:ext>
            </p:extLst>
          </p:nvPr>
        </p:nvGraphicFramePr>
        <p:xfrm>
          <a:off x="467544" y="1412777"/>
          <a:ext cx="7721600" cy="1398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1600">
                  <a:extLst>
                    <a:ext uri="{9D8B030D-6E8A-4147-A177-3AD203B41FA5}">
                      <a16:colId xmlns="" xmlns:a16="http://schemas.microsoft.com/office/drawing/2014/main" val="3565825694"/>
                    </a:ext>
                  </a:extLst>
                </a:gridCol>
              </a:tblGrid>
              <a:tr h="484832">
                <a:tc>
                  <a:txBody>
                    <a:bodyPr/>
                    <a:lstStyle/>
                    <a:p>
                      <a:pPr algn="ctr"/>
                      <a:r>
                        <a:rPr lang="en-ZA" sz="3000" dirty="0" smtClean="0">
                          <a:solidFill>
                            <a:schemeClr val="bg1"/>
                          </a:solidFill>
                        </a:rPr>
                        <a:t>Fixed-value capacitors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3855103"/>
                  </a:ext>
                </a:extLst>
              </a:tr>
              <a:tr h="849926">
                <a:tc>
                  <a:txBody>
                    <a:bodyPr/>
                    <a:lstStyle/>
                    <a:p>
                      <a:r>
                        <a:rPr lang="en-ZA" sz="2800" dirty="0" smtClean="0">
                          <a:solidFill>
                            <a:schemeClr val="tx1"/>
                          </a:solidFill>
                        </a:rPr>
                        <a:t>Polarised capacitors</a:t>
                      </a:r>
                      <a:endParaRPr lang="en-Z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6632798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231419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Comparing types of capacitors</a:t>
            </a:r>
          </a:p>
        </p:txBody>
      </p:sp>
    </p:spTree>
    <p:extLst>
      <p:ext uri="{BB962C8B-B14F-4D97-AF65-F5344CB8AC3E}">
        <p14:creationId xmlns:p14="http://schemas.microsoft.com/office/powerpoint/2010/main" val="28794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1580" y="544522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2.20 A mica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capacitor</a:t>
            </a:r>
            <a:endParaRPr lang="en-GB" sz="2000" dirty="0"/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236278"/>
              </p:ext>
            </p:extLst>
          </p:nvPr>
        </p:nvGraphicFramePr>
        <p:xfrm>
          <a:off x="395536" y="1340768"/>
          <a:ext cx="7721600" cy="1300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1600">
                  <a:extLst>
                    <a:ext uri="{9D8B030D-6E8A-4147-A177-3AD203B41FA5}">
                      <a16:colId xmlns="" xmlns:a16="http://schemas.microsoft.com/office/drawing/2014/main" val="3565825694"/>
                    </a:ext>
                  </a:extLst>
                </a:gridCol>
              </a:tblGrid>
              <a:tr h="328079">
                <a:tc>
                  <a:txBody>
                    <a:bodyPr/>
                    <a:lstStyle/>
                    <a:p>
                      <a:pPr algn="ctr"/>
                      <a:r>
                        <a:rPr lang="en-ZA" sz="3000" dirty="0" smtClean="0">
                          <a:solidFill>
                            <a:schemeClr val="bg1"/>
                          </a:solidFill>
                        </a:rPr>
                        <a:t>Fixed-value capacitors </a:t>
                      </a:r>
                      <a:r>
                        <a:rPr lang="en-ZA" sz="2000" b="0" i="1" dirty="0" smtClean="0">
                          <a:solidFill>
                            <a:schemeClr val="bg1"/>
                          </a:solidFill>
                        </a:rPr>
                        <a:t>(continued)</a:t>
                      </a:r>
                      <a:endParaRPr lang="en-ZA" sz="3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3855103"/>
                  </a:ext>
                </a:extLst>
              </a:tr>
              <a:tr h="752041">
                <a:tc>
                  <a:txBody>
                    <a:bodyPr/>
                    <a:lstStyle/>
                    <a:p>
                      <a:r>
                        <a:rPr lang="en-ZA" sz="2800" dirty="0" smtClean="0">
                          <a:solidFill>
                            <a:schemeClr val="tx1"/>
                          </a:solidFill>
                        </a:rPr>
                        <a:t>Non-polarised capacitors</a:t>
                      </a:r>
                      <a:endParaRPr lang="en-Z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6632798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0630"/>
            <a:ext cx="4680520" cy="33944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53101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Comparing types of capacitors</a:t>
            </a:r>
          </a:p>
        </p:txBody>
      </p:sp>
    </p:spTree>
    <p:extLst>
      <p:ext uri="{BB962C8B-B14F-4D97-AF65-F5344CB8AC3E}">
        <p14:creationId xmlns:p14="http://schemas.microsoft.com/office/powerpoint/2010/main" val="9367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588641"/>
              </p:ext>
            </p:extLst>
          </p:nvPr>
        </p:nvGraphicFramePr>
        <p:xfrm>
          <a:off x="395536" y="1608144"/>
          <a:ext cx="7721600" cy="117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1600">
                  <a:extLst>
                    <a:ext uri="{9D8B030D-6E8A-4147-A177-3AD203B41FA5}">
                      <a16:colId xmlns="" xmlns:a16="http://schemas.microsoft.com/office/drawing/2014/main" val="3565825694"/>
                    </a:ext>
                  </a:extLst>
                </a:gridCol>
              </a:tblGrid>
              <a:tr h="239952">
                <a:tc>
                  <a:txBody>
                    <a:bodyPr/>
                    <a:lstStyle/>
                    <a:p>
                      <a:pPr algn="ctr"/>
                      <a:r>
                        <a:rPr lang="en-ZA" sz="3000" dirty="0">
                          <a:solidFill>
                            <a:schemeClr val="bg1"/>
                          </a:solidFill>
                        </a:rPr>
                        <a:t>Variable capacitors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3855103"/>
                  </a:ext>
                </a:extLst>
              </a:tr>
              <a:tr h="624144">
                <a:tc>
                  <a:txBody>
                    <a:bodyPr/>
                    <a:lstStyle/>
                    <a:p>
                      <a:endParaRPr lang="en-ZA" sz="2800" dirty="0" smtClean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6632798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9" y="3029380"/>
            <a:ext cx="6151714" cy="1055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4509120"/>
            <a:ext cx="512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2.18 Circuit symbol for variable capacitor</a:t>
            </a:r>
            <a:endParaRPr lang="en-GB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3654" y="357891"/>
            <a:ext cx="7721204" cy="9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Comparing types of capacitors</a:t>
            </a:r>
          </a:p>
        </p:txBody>
      </p:sp>
    </p:spTree>
    <p:extLst>
      <p:ext uri="{BB962C8B-B14F-4D97-AF65-F5344CB8AC3E}">
        <p14:creationId xmlns:p14="http://schemas.microsoft.com/office/powerpoint/2010/main" val="40310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err="1" smtClean="0">
                <a:solidFill>
                  <a:srgbClr val="AC0000"/>
                </a:solidFill>
              </a:rPr>
              <a:t>Mabena</a:t>
            </a:r>
            <a:r>
              <a:rPr lang="en-US" sz="2800" dirty="0" smtClean="0">
                <a:solidFill>
                  <a:srgbClr val="AC0000"/>
                </a:solidFill>
              </a:rPr>
              <a:t> studying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abena studying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31" y="260648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Inductors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731" y="1690689"/>
            <a:ext cx="7721204" cy="435133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 smtClean="0"/>
              <a:t>An inductor is an electronic component that can store energy in a magnetic field created by the electrical current passing through it.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An inductor’s ability to store a charge is measured by inductance (</a:t>
            </a:r>
            <a:r>
              <a:rPr lang="en-ZA" sz="3200" i="1" dirty="0" smtClean="0"/>
              <a:t>L</a:t>
            </a:r>
            <a:r>
              <a:rPr lang="en-ZA" sz="3200" dirty="0" smtClean="0"/>
              <a:t>) in units of </a:t>
            </a:r>
            <a:r>
              <a:rPr lang="en-ZA" sz="3200" dirty="0" err="1" smtClean="0"/>
              <a:t>henries</a:t>
            </a:r>
            <a:r>
              <a:rPr lang="en-ZA" sz="3200" dirty="0" smtClean="0"/>
              <a:t> (H).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Also called a coil because it’s made up of conducting wire shaped as a coil.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142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Electronic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Inductors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01590"/>
            <a:ext cx="2255162" cy="4879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5186" y="5548910"/>
            <a:ext cx="258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2.21 An inductor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585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Inductors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86" y="1556792"/>
            <a:ext cx="7721204" cy="4351338"/>
          </a:xfrm>
        </p:spPr>
        <p:txBody>
          <a:bodyPr/>
          <a:lstStyle/>
          <a:p>
            <a:r>
              <a:rPr lang="en-ZA" sz="3200" dirty="0"/>
              <a:t>Circuit symbols</a:t>
            </a:r>
          </a:p>
          <a:p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2361124"/>
            <a:ext cx="7236296" cy="2940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486" y="5595959"/>
            <a:ext cx="5486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2.22 Symbols for different types of inductors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116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Transformers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28650" y="1690689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ZA" sz="3200" dirty="0" smtClean="0"/>
              <a:t>A transformer is a device that transfers electrical energy from one circuit to another by electromagnetic induction.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Electrical energy is always transferred without a change in the frequency.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It must be used with an input source voltage that varies in amplitude.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1973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Transformers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4784"/>
            <a:ext cx="750518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ZA" sz="3200" dirty="0"/>
              <a:t>Transformers </a:t>
            </a:r>
            <a:r>
              <a:rPr lang="en-ZA" sz="3200" dirty="0" smtClean="0"/>
              <a:t>consist </a:t>
            </a:r>
            <a:r>
              <a:rPr lang="en-ZA" sz="3200" dirty="0"/>
              <a:t>of:</a:t>
            </a:r>
          </a:p>
          <a:p>
            <a:pPr>
              <a:spcAft>
                <a:spcPts val="1200"/>
              </a:spcAft>
            </a:pPr>
            <a:r>
              <a:rPr lang="en-ZA" sz="2800" dirty="0"/>
              <a:t>A primary coil or winding connected to the supply.</a:t>
            </a:r>
          </a:p>
          <a:p>
            <a:pPr>
              <a:spcAft>
                <a:spcPts val="1200"/>
              </a:spcAft>
            </a:pPr>
            <a:r>
              <a:rPr lang="en-ZA" sz="2800" dirty="0"/>
              <a:t>A secondary coil or winding connected to the load.</a:t>
            </a:r>
          </a:p>
          <a:p>
            <a:pPr>
              <a:spcAft>
                <a:spcPts val="1200"/>
              </a:spcAft>
            </a:pPr>
            <a:r>
              <a:rPr lang="en-ZA" sz="2800" dirty="0"/>
              <a:t>A core of soft ferromagnetic material that supports the coil or winding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1405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Transformers</a:t>
            </a:r>
            <a:endParaRPr lang="en-ZA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05891"/>
            <a:ext cx="3384376" cy="4172119"/>
          </a:xfrm>
        </p:spPr>
      </p:pic>
      <p:sp>
        <p:nvSpPr>
          <p:cNvPr id="10" name="TextBox 9"/>
          <p:cNvSpPr txBox="1"/>
          <p:nvPr/>
        </p:nvSpPr>
        <p:spPr>
          <a:xfrm>
            <a:off x="2411760" y="5805264"/>
            <a:ext cx="292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2.23 A transformer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685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Transformers</a:t>
            </a:r>
            <a:endParaRPr lang="en-ZA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1517"/>
            <a:ext cx="4355956" cy="25922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5696" y="5024633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2.24 The circuit symbol for a transformer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64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Transformers</a:t>
            </a:r>
            <a:endParaRPr lang="en-ZA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3096344" cy="415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4745" y="571059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2.25 A </a:t>
            </a:r>
            <a:r>
              <a:rPr lang="en-ZA" sz="2000" i="1" dirty="0" smtClean="0"/>
              <a:t>step-down transformer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640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Diodes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62" y="1690689"/>
            <a:ext cx="750518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ZA" sz="3200" dirty="0" smtClean="0"/>
              <a:t>A diode is a semiconductor device that allows electric current to flow in only one direction.</a:t>
            </a:r>
          </a:p>
          <a:p>
            <a:pPr>
              <a:spcAft>
                <a:spcPts val="1200"/>
              </a:spcAft>
            </a:pPr>
            <a:r>
              <a:rPr lang="en-ZA" sz="3200" dirty="0" smtClean="0"/>
              <a:t>Diodes have forward bias and reverse bias.</a:t>
            </a:r>
            <a:endParaRPr lang="en-ZA" sz="3200" dirty="0"/>
          </a:p>
          <a:p>
            <a:pPr>
              <a:spcAft>
                <a:spcPts val="1200"/>
              </a:spcAft>
            </a:pPr>
            <a:r>
              <a:rPr lang="en-ZA" sz="3200" dirty="0" smtClean="0"/>
              <a:t>Used to regulate voltage, to protect circuits from high-voltage surges, to tune radio and TV receivers, to generate radio frequency oscillations and to produce light.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89770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Diodes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44" y="3533311"/>
            <a:ext cx="3271140" cy="1328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11833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2.26 Diodes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44008" y="508081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2.27 The circuit symbol for a diode</a:t>
            </a:r>
            <a:endParaRPr lang="en-GB" sz="2000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44824"/>
            <a:ext cx="4140460" cy="30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64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32" y="205795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Diodes</a:t>
            </a:r>
            <a:endParaRPr lang="en-ZA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8885115"/>
              </p:ext>
            </p:extLst>
          </p:nvPr>
        </p:nvGraphicFramePr>
        <p:xfrm>
          <a:off x="395536" y="1511218"/>
          <a:ext cx="7721600" cy="4582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="" xmlns:a16="http://schemas.microsoft.com/office/drawing/2014/main" val="2708770678"/>
                    </a:ext>
                  </a:extLst>
                </a:gridCol>
                <a:gridCol w="3977184">
                  <a:extLst>
                    <a:ext uri="{9D8B030D-6E8A-4147-A177-3AD203B41FA5}">
                      <a16:colId xmlns="" xmlns:a16="http://schemas.microsoft.com/office/drawing/2014/main" val="982057732"/>
                    </a:ext>
                  </a:extLst>
                </a:gridCol>
              </a:tblGrid>
              <a:tr h="523257">
                <a:tc>
                  <a:txBody>
                    <a:bodyPr/>
                    <a:lstStyle/>
                    <a:p>
                      <a:pPr algn="ctr"/>
                      <a:r>
                        <a:rPr lang="en-ZA" sz="2800" dirty="0">
                          <a:solidFill>
                            <a:schemeClr val="bg1"/>
                          </a:solidFill>
                        </a:rPr>
                        <a:t>Diode in forward bias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dirty="0">
                          <a:solidFill>
                            <a:schemeClr val="bg1"/>
                          </a:solidFill>
                        </a:rPr>
                        <a:t>Diode in reverse bias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0374032"/>
                  </a:ext>
                </a:extLst>
              </a:tr>
              <a:tr h="4058821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880425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63478"/>
            <a:ext cx="3312368" cy="2168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63478"/>
            <a:ext cx="3547132" cy="2121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03731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2.28 Diode in forward bias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5037314"/>
            <a:ext cx="354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2.29 Diode in reverse bias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902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Electronic systems and</a:t>
            </a:r>
            <a:br>
              <a:rPr lang="en-ZA" sz="5400" b="0" dirty="0"/>
            </a:br>
            <a:r>
              <a:rPr lang="en-ZA" sz="5400" b="0" dirty="0"/>
              <a:t>their components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2.1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229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57" y="265503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Some special types of diodes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Rectifiers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2385471"/>
            <a:ext cx="3456383" cy="3275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575851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2.30 A typical </a:t>
            </a:r>
            <a:r>
              <a:rPr lang="en-ZA" sz="2000" i="1" dirty="0" smtClean="0"/>
              <a:t>bridge rectifier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109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430" y="231229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Some special types of diodes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Rectifiers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5314705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2748" y="5847321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2.31 A bridge rectifier in a circuit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987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937" y="1130934"/>
            <a:ext cx="7721204" cy="1325563"/>
          </a:xfrm>
        </p:spPr>
        <p:txBody>
          <a:bodyPr>
            <a:normAutofit/>
          </a:bodyPr>
          <a:lstStyle/>
          <a:p>
            <a:r>
              <a:rPr lang="en-ZA" sz="3600" b="0" dirty="0" smtClean="0"/>
              <a:t>Rectifiers</a:t>
            </a:r>
            <a:endParaRPr lang="en-ZA" sz="3600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8" y="2348880"/>
            <a:ext cx="7881903" cy="2751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473" y="5301208"/>
            <a:ext cx="519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2.32 Block diagram of a DC power supply</a:t>
            </a: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1937" y="341534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Some special types of diodes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21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62" y="1690689"/>
            <a:ext cx="750518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ZA" sz="3200" dirty="0" smtClean="0"/>
              <a:t>A LED is a semiconductor device that emits light. </a:t>
            </a:r>
          </a:p>
          <a:p>
            <a:pPr>
              <a:spcAft>
                <a:spcPts val="1200"/>
              </a:spcAft>
            </a:pPr>
            <a:r>
              <a:rPr lang="en-ZA" sz="3200" dirty="0" smtClean="0"/>
              <a:t>Used as indicator lamps in many devices, e.g. traffic signals, vehicle lights and aviation lighting.</a:t>
            </a:r>
          </a:p>
          <a:p>
            <a:pPr>
              <a:spcAft>
                <a:spcPts val="1200"/>
              </a:spcAft>
            </a:pPr>
            <a:r>
              <a:rPr lang="en-ZA" sz="3200" dirty="0" smtClean="0"/>
              <a:t>Also used in domestic appliances and remote controls.</a:t>
            </a:r>
            <a:endParaRPr lang="en-ZA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8407" y="404664"/>
            <a:ext cx="8712968" cy="115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Light-emitting diodes (LEDs)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5616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5064224" cy="4745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334493"/>
            <a:ext cx="8712968" cy="1155803"/>
          </a:xfrm>
        </p:spPr>
        <p:txBody>
          <a:bodyPr>
            <a:noAutofit/>
          </a:bodyPr>
          <a:lstStyle/>
          <a:p>
            <a:r>
              <a:rPr lang="en-ZA" dirty="0"/>
              <a:t>Light-emitting </a:t>
            </a:r>
            <a:r>
              <a:rPr lang="en-ZA" dirty="0" smtClean="0"/>
              <a:t>diodes </a:t>
            </a:r>
            <a:r>
              <a:rPr lang="en-ZA" dirty="0"/>
              <a:t>(LEDs)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551723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2.33 An LED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175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Light-emitting </a:t>
            </a:r>
            <a:r>
              <a:rPr lang="en-ZA" dirty="0" smtClean="0"/>
              <a:t>diodes</a:t>
            </a:r>
            <a:endParaRPr lang="en-ZA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56" y="3773611"/>
            <a:ext cx="3364675" cy="1393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06095"/>
            <a:ext cx="1958121" cy="3538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956" y="5474735"/>
            <a:ext cx="3745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2.34 The symbol for an LED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5474735"/>
            <a:ext cx="305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2.35 Series resistor connected to LED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84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62" y="1690689"/>
            <a:ext cx="750518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ZA" sz="3200" dirty="0" smtClean="0"/>
              <a:t>Zener diodes are used to regulate voltage.</a:t>
            </a:r>
          </a:p>
          <a:p>
            <a:pPr>
              <a:spcAft>
                <a:spcPts val="1200"/>
              </a:spcAft>
            </a:pPr>
            <a:r>
              <a:rPr lang="en-ZA" sz="3200" dirty="0" smtClean="0"/>
              <a:t>When the voltage across the diode reaches the value of the Zener voltage, the diode starts to conduct. When it conducts the voltage remains constant at the rated value.</a:t>
            </a:r>
            <a:endParaRPr lang="en-ZA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288652"/>
            <a:ext cx="5616624" cy="1325563"/>
          </a:xfrm>
        </p:spPr>
        <p:txBody>
          <a:bodyPr/>
          <a:lstStyle/>
          <a:p>
            <a:r>
              <a:rPr lang="en-ZA" dirty="0"/>
              <a:t>Zener diodes</a:t>
            </a:r>
          </a:p>
        </p:txBody>
      </p:sp>
    </p:spTree>
    <p:extLst>
      <p:ext uri="{BB962C8B-B14F-4D97-AF65-F5344CB8AC3E}">
        <p14:creationId xmlns:p14="http://schemas.microsoft.com/office/powerpoint/2010/main" val="9674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88652"/>
            <a:ext cx="5616624" cy="1325563"/>
          </a:xfrm>
        </p:spPr>
        <p:txBody>
          <a:bodyPr/>
          <a:lstStyle/>
          <a:p>
            <a:r>
              <a:rPr lang="en-ZA" dirty="0"/>
              <a:t>Zener diodes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27305"/>
            <a:ext cx="5616624" cy="3757522"/>
          </a:xfrm>
        </p:spPr>
      </p:pic>
      <p:sp>
        <p:nvSpPr>
          <p:cNvPr id="7" name="TextBox 6"/>
          <p:cNvSpPr txBox="1"/>
          <p:nvPr/>
        </p:nvSpPr>
        <p:spPr>
          <a:xfrm>
            <a:off x="1402532" y="5605262"/>
            <a:ext cx="288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2.36 Zener diodes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189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88843"/>
            <a:ext cx="7721204" cy="1325563"/>
          </a:xfrm>
        </p:spPr>
        <p:txBody>
          <a:bodyPr/>
          <a:lstStyle/>
          <a:p>
            <a:r>
              <a:rPr lang="en-ZA" dirty="0"/>
              <a:t>Zener </a:t>
            </a:r>
            <a:r>
              <a:rPr lang="en-ZA" dirty="0" smtClean="0"/>
              <a:t>diodes</a:t>
            </a:r>
            <a:endParaRPr lang="en-ZA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2" y="1640565"/>
            <a:ext cx="2338891" cy="7667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7758"/>
            <a:ext cx="5725332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2568" y="1863692"/>
            <a:ext cx="334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2.37 The circuit symbol </a:t>
            </a:r>
          </a:p>
          <a:p>
            <a:r>
              <a:rPr lang="en-ZA" i="1" dirty="0"/>
              <a:t>for a </a:t>
            </a:r>
            <a:r>
              <a:rPr lang="en-ZA" i="1" dirty="0" err="1"/>
              <a:t>zener</a:t>
            </a:r>
            <a:r>
              <a:rPr lang="en-ZA" i="1" dirty="0"/>
              <a:t> diode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583283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/>
              <a:t>Figure 2.38 A </a:t>
            </a:r>
            <a:r>
              <a:rPr lang="en-ZA" i="1" dirty="0" err="1"/>
              <a:t>zener</a:t>
            </a:r>
            <a:r>
              <a:rPr lang="en-ZA" i="1" dirty="0"/>
              <a:t> diode used in regulator circuit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4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62" y="1690689"/>
            <a:ext cx="750518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ZA" sz="3200" dirty="0" smtClean="0"/>
              <a:t>A transistor is a solid-state electronic device used for switching and amplification of electronic signals.</a:t>
            </a:r>
          </a:p>
          <a:p>
            <a:pPr>
              <a:spcAft>
                <a:spcPts val="1200"/>
              </a:spcAft>
            </a:pPr>
            <a:r>
              <a:rPr lang="en-ZA" sz="3200" dirty="0" smtClean="0"/>
              <a:t>It is made of semiconductor materials with three terminals for connection to an external circuit.</a:t>
            </a:r>
            <a:endParaRPr lang="en-ZA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288652"/>
            <a:ext cx="5616624" cy="1325563"/>
          </a:xfrm>
        </p:spPr>
        <p:txBody>
          <a:bodyPr/>
          <a:lstStyle/>
          <a:p>
            <a:r>
              <a:rPr lang="en-ZA" dirty="0" smtClean="0"/>
              <a:t>Transistors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374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7213"/>
            <a:ext cx="7721204" cy="1325563"/>
          </a:xfrm>
        </p:spPr>
        <p:txBody>
          <a:bodyPr/>
          <a:lstStyle/>
          <a:p>
            <a:r>
              <a:rPr lang="en-ZA" dirty="0"/>
              <a:t>Electronic systems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2" y="1412776"/>
            <a:ext cx="2343422" cy="351337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24245"/>
            <a:ext cx="4088316" cy="2890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02304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2.1 An electronic circuit</a:t>
            </a:r>
          </a:p>
          <a:p>
            <a:r>
              <a:rPr lang="en-ZA" sz="2000" i="1" dirty="0"/>
              <a:t>diagram with some electronic</a:t>
            </a:r>
          </a:p>
          <a:p>
            <a:r>
              <a:rPr lang="en-ZA" sz="2000" i="1" dirty="0"/>
              <a:t>components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502925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2.2 Experimenting with an electronic circuit using a breadboard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823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0231"/>
            <a:ext cx="5951520" cy="3731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558924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2.39 A transistor in a circuit</a:t>
            </a:r>
            <a:endParaRPr lang="en-GB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55576" y="294668"/>
            <a:ext cx="561662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/>
              <a:t>Transistors</a:t>
            </a:r>
          </a:p>
        </p:txBody>
      </p:sp>
    </p:spTree>
    <p:extLst>
      <p:ext uri="{BB962C8B-B14F-4D97-AF65-F5344CB8AC3E}">
        <p14:creationId xmlns:p14="http://schemas.microsoft.com/office/powerpoint/2010/main" val="9807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3702"/>
            <a:ext cx="7721204" cy="1325563"/>
          </a:xfrm>
        </p:spPr>
        <p:txBody>
          <a:bodyPr/>
          <a:lstStyle/>
          <a:p>
            <a:r>
              <a:rPr lang="en-ZA" dirty="0" smtClean="0"/>
              <a:t>Transistors</a:t>
            </a:r>
            <a:endParaRPr lang="en-ZA" sz="32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99265"/>
            <a:ext cx="4746364" cy="3986325"/>
          </a:xfrm>
        </p:spPr>
      </p:pic>
      <p:sp>
        <p:nvSpPr>
          <p:cNvPr id="6" name="TextBox 5"/>
          <p:cNvSpPr txBox="1"/>
          <p:nvPr/>
        </p:nvSpPr>
        <p:spPr>
          <a:xfrm>
            <a:off x="1619672" y="573325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2.40 Diode configuration for an N-P-N transistor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35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75" y="293096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Transistors</a:t>
            </a:r>
            <a:endParaRPr lang="en-ZA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6"/>
          <a:stretch/>
        </p:blipFill>
        <p:spPr>
          <a:xfrm>
            <a:off x="449871" y="1844824"/>
            <a:ext cx="3347714" cy="353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54" y="5733256"/>
            <a:ext cx="4320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Figure 2.41 P-N-P and N-P-N transistors</a:t>
            </a:r>
            <a:endParaRPr lang="en-GB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932040" y="1834683"/>
            <a:ext cx="2871582" cy="3538533"/>
            <a:chOff x="4932040" y="1829935"/>
            <a:chExt cx="2871582" cy="3538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5"/>
            <a:stretch/>
          </p:blipFill>
          <p:spPr>
            <a:xfrm>
              <a:off x="5004048" y="1829935"/>
              <a:ext cx="2799574" cy="35385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932040" y="5157214"/>
              <a:ext cx="1368152" cy="211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3635896" y="5301208"/>
            <a:ext cx="266429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0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61338"/>
            <a:ext cx="3564545" cy="4742605"/>
          </a:xfrm>
        </p:spPr>
      </p:pic>
      <p:sp>
        <p:nvSpPr>
          <p:cNvPr id="7" name="TextBox 6"/>
          <p:cNvSpPr txBox="1"/>
          <p:nvPr/>
        </p:nvSpPr>
        <p:spPr>
          <a:xfrm>
            <a:off x="755576" y="537321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2.42 Using a transistor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as </a:t>
            </a:r>
            <a:r>
              <a:rPr lang="en-ZA" sz="2000" i="1" dirty="0"/>
              <a:t>a switch</a:t>
            </a:r>
            <a:endParaRPr lang="en-GB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95536" y="135775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Using a </a:t>
            </a:r>
            <a:r>
              <a:rPr lang="en-ZA" sz="4400" dirty="0" smtClean="0"/>
              <a:t>transistor as </a:t>
            </a:r>
            <a:r>
              <a:rPr lang="en-ZA" sz="4400" dirty="0"/>
              <a:t>a switch</a:t>
            </a:r>
          </a:p>
        </p:txBody>
      </p:sp>
    </p:spTree>
    <p:extLst>
      <p:ext uri="{BB962C8B-B14F-4D97-AF65-F5344CB8AC3E}">
        <p14:creationId xmlns:p14="http://schemas.microsoft.com/office/powerpoint/2010/main" val="34202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21204" cy="1325563"/>
          </a:xfrm>
        </p:spPr>
        <p:txBody>
          <a:bodyPr>
            <a:normAutofit/>
          </a:bodyPr>
          <a:lstStyle/>
          <a:p>
            <a:r>
              <a:rPr lang="en-ZA" sz="4400" dirty="0"/>
              <a:t>Using diodes to </a:t>
            </a:r>
            <a:r>
              <a:rPr lang="en-ZA" sz="4400" dirty="0" smtClean="0"/>
              <a:t>protect </a:t>
            </a:r>
            <a:r>
              <a:rPr lang="en-ZA" sz="4400" dirty="0"/>
              <a:t>transistors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70282"/>
            <a:ext cx="3096344" cy="4782828"/>
          </a:xfrm>
        </p:spPr>
      </p:pic>
      <p:sp>
        <p:nvSpPr>
          <p:cNvPr id="5" name="TextBox 4"/>
          <p:cNvSpPr txBox="1"/>
          <p:nvPr/>
        </p:nvSpPr>
        <p:spPr>
          <a:xfrm>
            <a:off x="1087786" y="544522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2.43 Using a diode to </a:t>
            </a:r>
          </a:p>
          <a:p>
            <a:r>
              <a:rPr lang="en-ZA" sz="2000" i="1" dirty="0"/>
              <a:t>protect a transistor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67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89" y="111287"/>
            <a:ext cx="7721204" cy="1325563"/>
          </a:xfrm>
        </p:spPr>
        <p:txBody>
          <a:bodyPr>
            <a:normAutofit/>
          </a:bodyPr>
          <a:lstStyle/>
          <a:p>
            <a:r>
              <a:rPr lang="en-ZA" sz="4400" dirty="0" smtClean="0"/>
              <a:t>Common </a:t>
            </a:r>
            <a:r>
              <a:rPr lang="en-ZA" sz="4400" dirty="0"/>
              <a:t>ISO electronic symbols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4" y="1988840"/>
            <a:ext cx="8085252" cy="4260889"/>
          </a:xfrm>
        </p:spPr>
      </p:pic>
      <p:sp>
        <p:nvSpPr>
          <p:cNvPr id="4" name="TextBox 3"/>
          <p:cNvSpPr txBox="1"/>
          <p:nvPr/>
        </p:nvSpPr>
        <p:spPr>
          <a:xfrm>
            <a:off x="178964" y="1436850"/>
            <a:ext cx="7849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2.4 The most common ISO electronic symbols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83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79" y="11128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Common ISO electronic </a:t>
            </a:r>
            <a:r>
              <a:rPr lang="en-ZA" dirty="0" smtClean="0"/>
              <a:t>symbols</a:t>
            </a:r>
            <a:endParaRPr lang="en-ZA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172027" cy="3528392"/>
          </a:xfrm>
        </p:spPr>
      </p:pic>
      <p:sp>
        <p:nvSpPr>
          <p:cNvPr id="5" name="TextBox 4"/>
          <p:cNvSpPr txBox="1"/>
          <p:nvPr/>
        </p:nvSpPr>
        <p:spPr>
          <a:xfrm>
            <a:off x="178964" y="1436850"/>
            <a:ext cx="7849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2.4 The most common ISO electronic symbols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2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60648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Common ISO electronic </a:t>
            </a:r>
            <a:r>
              <a:rPr lang="en-ZA" dirty="0" smtClean="0"/>
              <a:t>symbols</a:t>
            </a:r>
            <a:endParaRPr lang="en-ZA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7" y="2708920"/>
            <a:ext cx="8182781" cy="2376264"/>
          </a:xfrm>
        </p:spPr>
      </p:pic>
      <p:sp>
        <p:nvSpPr>
          <p:cNvPr id="5" name="TextBox 4"/>
          <p:cNvSpPr txBox="1"/>
          <p:nvPr/>
        </p:nvSpPr>
        <p:spPr>
          <a:xfrm>
            <a:off x="188117" y="2060848"/>
            <a:ext cx="7849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2.4 The most common ISO electronic symbols (continued)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534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40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Resistors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435133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ZA" sz="3200" dirty="0" smtClean="0"/>
              <a:t>A resistor is a two-terminal component that resists or opposes an electric current flow by developing a voltage drop across its terminals.</a:t>
            </a:r>
          </a:p>
          <a:p>
            <a:pPr>
              <a:spcAft>
                <a:spcPts val="2400"/>
              </a:spcAft>
            </a:pPr>
            <a:r>
              <a:rPr lang="en-ZA" sz="3200" dirty="0" smtClean="0"/>
              <a:t>Used in most electronic circuits to control current.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702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Resistors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694" y="2059678"/>
            <a:ext cx="3876857" cy="290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3511" y="509505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 2.3 Some resistors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86" y="3717032"/>
            <a:ext cx="3747651" cy="576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8286" y="509505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2.4 The circuit </a:t>
            </a:r>
          </a:p>
          <a:p>
            <a:r>
              <a:rPr lang="en-ZA" sz="2000" i="1" dirty="0"/>
              <a:t>symbol of a resistor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63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pPr marL="0" indent="0"/>
            <a:r>
              <a:rPr lang="en-ZA" dirty="0"/>
              <a:t>Main types of resistors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21504"/>
              </p:ext>
            </p:extLst>
          </p:nvPr>
        </p:nvGraphicFramePr>
        <p:xfrm>
          <a:off x="687016" y="1988840"/>
          <a:ext cx="6120680" cy="37188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892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1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7638">
                <a:tc>
                  <a:txBody>
                    <a:bodyPr/>
                    <a:lstStyle/>
                    <a:p>
                      <a:r>
                        <a:rPr lang="en-GB" sz="2600" dirty="0"/>
                        <a:t>Type of resistor</a:t>
                      </a:r>
                    </a:p>
                  </a:txBody>
                  <a:tcPr marL="98385" marR="98385" marT="49192" marB="49192"/>
                </a:tc>
                <a:tc>
                  <a:txBody>
                    <a:bodyPr/>
                    <a:lstStyle/>
                    <a:p>
                      <a:r>
                        <a:rPr lang="en-GB" sz="2600" dirty="0"/>
                        <a:t>Maximum value</a:t>
                      </a:r>
                    </a:p>
                  </a:txBody>
                  <a:tcPr marL="98385" marR="98385" marT="49192" marB="4919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7638">
                <a:tc>
                  <a:txBody>
                    <a:bodyPr/>
                    <a:lstStyle/>
                    <a:p>
                      <a:r>
                        <a:rPr lang="en-US" sz="2600" dirty="0"/>
                        <a:t>Carbon composition</a:t>
                      </a:r>
                      <a:endParaRPr lang="en-GB" sz="2600" dirty="0"/>
                    </a:p>
                  </a:txBody>
                  <a:tcPr marL="98385" marR="98385" marT="49192" marB="49192"/>
                </a:tc>
                <a:tc>
                  <a:txBody>
                    <a:bodyPr/>
                    <a:lstStyle/>
                    <a:p>
                      <a:r>
                        <a:rPr lang="en-GB" sz="2600" i="0" dirty="0"/>
                        <a:t>20 M</a:t>
                      </a:r>
                      <a:r>
                        <a:rPr lang="el-GR" sz="2600" i="0" dirty="0"/>
                        <a:t>Ω</a:t>
                      </a:r>
                      <a:endParaRPr lang="en-GB" sz="2600" i="0" dirty="0"/>
                    </a:p>
                  </a:txBody>
                  <a:tcPr marL="98385" marR="98385" marT="49192" marB="4919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4221">
                <a:tc>
                  <a:txBody>
                    <a:bodyPr/>
                    <a:lstStyle/>
                    <a:p>
                      <a:r>
                        <a:rPr lang="en-US" sz="2600" dirty="0"/>
                        <a:t>Carbon film</a:t>
                      </a:r>
                      <a:endParaRPr lang="en-GB" sz="2600" dirty="0"/>
                    </a:p>
                  </a:txBody>
                  <a:tcPr marL="98385" marR="98385" marT="49192" marB="49192"/>
                </a:tc>
                <a:tc>
                  <a:txBody>
                    <a:bodyPr/>
                    <a:lstStyle/>
                    <a:p>
                      <a:r>
                        <a:rPr lang="en-GB" sz="2600" i="0" dirty="0"/>
                        <a:t>10 M</a:t>
                      </a:r>
                      <a:r>
                        <a:rPr lang="el-GR" sz="2600" i="0" dirty="0"/>
                        <a:t>Ω</a:t>
                      </a:r>
                      <a:endParaRPr lang="en-GB" sz="2600" i="0" dirty="0"/>
                    </a:p>
                  </a:txBody>
                  <a:tcPr marL="98385" marR="98385" marT="49192" marB="4919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3847">
                <a:tc>
                  <a:txBody>
                    <a:bodyPr/>
                    <a:lstStyle/>
                    <a:p>
                      <a:r>
                        <a:rPr lang="en-US" sz="2600" dirty="0"/>
                        <a:t>Metal oxide</a:t>
                      </a:r>
                      <a:endParaRPr lang="en-GB" sz="2600" dirty="0"/>
                    </a:p>
                  </a:txBody>
                  <a:tcPr marL="98385" marR="98385" marT="49192" marB="49192"/>
                </a:tc>
                <a:tc>
                  <a:txBody>
                    <a:bodyPr/>
                    <a:lstStyle/>
                    <a:p>
                      <a:r>
                        <a:rPr lang="en-GB" sz="2600" i="0" dirty="0"/>
                        <a:t>100 M</a:t>
                      </a:r>
                      <a:r>
                        <a:rPr lang="el-GR" sz="2600" i="0" dirty="0"/>
                        <a:t>Ω</a:t>
                      </a:r>
                      <a:endParaRPr lang="en-GB" sz="2600" i="0" dirty="0"/>
                    </a:p>
                  </a:txBody>
                  <a:tcPr marL="98385" marR="98385" marT="49192" marB="4919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5551">
                <a:tc>
                  <a:txBody>
                    <a:bodyPr/>
                    <a:lstStyle/>
                    <a:p>
                      <a:r>
                        <a:rPr lang="en-GB" sz="2600" dirty="0"/>
                        <a:t>Wire-wound</a:t>
                      </a:r>
                    </a:p>
                  </a:txBody>
                  <a:tcPr marL="98385" marR="98385" marT="49192" marB="49192"/>
                </a:tc>
                <a:tc>
                  <a:txBody>
                    <a:bodyPr/>
                    <a:lstStyle/>
                    <a:p>
                      <a:r>
                        <a:rPr lang="en-GB" sz="2600" i="0" dirty="0"/>
                        <a:t>270 M</a:t>
                      </a:r>
                      <a:r>
                        <a:rPr lang="el-GR" sz="2600" i="0" dirty="0"/>
                        <a:t>Ω</a:t>
                      </a:r>
                      <a:endParaRPr lang="en-GB" sz="2600" i="0" dirty="0"/>
                    </a:p>
                  </a:txBody>
                  <a:tcPr marL="98385" marR="98385" marT="49192" marB="4919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7541" y="1423419"/>
            <a:ext cx="644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Table 2.1 The main types of resistors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063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Identifying resistors using colour codes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898499"/>
              </p:ext>
            </p:extLst>
          </p:nvPr>
        </p:nvGraphicFramePr>
        <p:xfrm>
          <a:off x="852848" y="2132856"/>
          <a:ext cx="7272808" cy="4071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6404">
                  <a:extLst>
                    <a:ext uri="{9D8B030D-6E8A-4147-A177-3AD203B41FA5}">
                      <a16:colId xmlns="" xmlns:a16="http://schemas.microsoft.com/office/drawing/2014/main" val="1498997481"/>
                    </a:ext>
                  </a:extLst>
                </a:gridCol>
                <a:gridCol w="3636404">
                  <a:extLst>
                    <a:ext uri="{9D8B030D-6E8A-4147-A177-3AD203B41FA5}">
                      <a16:colId xmlns="" xmlns:a16="http://schemas.microsoft.com/office/drawing/2014/main" val="3080313661"/>
                    </a:ext>
                  </a:extLst>
                </a:gridCol>
              </a:tblGrid>
              <a:tr h="1668539">
                <a:tc gridSpan="2">
                  <a:txBody>
                    <a:bodyPr/>
                    <a:lstStyle/>
                    <a:p>
                      <a:r>
                        <a:rPr lang="en-ZA" sz="2400" dirty="0"/>
                        <a:t>First three bands – </a:t>
                      </a:r>
                      <a:r>
                        <a:rPr lang="en-ZA" sz="2400" b="1" dirty="0"/>
                        <a:t>resistance value</a:t>
                      </a:r>
                      <a:r>
                        <a:rPr lang="en-ZA" sz="2400" dirty="0"/>
                        <a:t>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dirty="0" smtClean="0"/>
                        <a:t>First </a:t>
                      </a:r>
                      <a:r>
                        <a:rPr lang="en-ZA" sz="2400" dirty="0"/>
                        <a:t>band – first </a:t>
                      </a:r>
                      <a:r>
                        <a:rPr lang="en-ZA" sz="2400" dirty="0" smtClean="0"/>
                        <a:t>digit.</a:t>
                      </a:r>
                      <a:endParaRPr lang="en-ZA" sz="24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dirty="0" smtClean="0"/>
                        <a:t>Second </a:t>
                      </a:r>
                      <a:r>
                        <a:rPr lang="en-ZA" sz="2400" dirty="0"/>
                        <a:t>band – second </a:t>
                      </a:r>
                      <a:r>
                        <a:rPr lang="en-ZA" sz="2400" dirty="0" smtClean="0"/>
                        <a:t>digit.</a:t>
                      </a:r>
                      <a:endParaRPr lang="en-ZA" sz="24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400" dirty="0" smtClean="0"/>
                        <a:t>Third </a:t>
                      </a:r>
                      <a:r>
                        <a:rPr lang="en-ZA" sz="2400" dirty="0"/>
                        <a:t>band – multiplier (the number of zeros following the second</a:t>
                      </a:r>
                      <a:r>
                        <a:rPr lang="en-ZA" sz="2400" baseline="0" dirty="0"/>
                        <a:t> </a:t>
                      </a:r>
                      <a:r>
                        <a:rPr lang="en-ZA" sz="2400" dirty="0"/>
                        <a:t>digit</a:t>
                      </a:r>
                      <a:r>
                        <a:rPr lang="en-ZA" sz="2400" dirty="0" smtClean="0"/>
                        <a:t>).</a:t>
                      </a:r>
                      <a:endParaRPr lang="en-ZA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67088" marR="67088" marT="33545" marB="3354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400" dirty="0"/>
                    </a:p>
                  </a:txBody>
                  <a:tcPr marL="73211" marR="73211" marT="36606" marB="36606"/>
                </a:tc>
                <a:extLst>
                  <a:ext uri="{0D108BD9-81ED-4DB2-BD59-A6C34878D82A}">
                    <a16:rowId xmlns="" xmlns:a16="http://schemas.microsoft.com/office/drawing/2014/main" val="350193352"/>
                  </a:ext>
                </a:extLst>
              </a:tr>
              <a:tr h="435160">
                <a:tc>
                  <a:txBody>
                    <a:bodyPr/>
                    <a:lstStyle/>
                    <a:p>
                      <a:r>
                        <a:rPr lang="en-ZA" sz="2400" b="1" dirty="0"/>
                        <a:t>Colour</a:t>
                      </a:r>
                    </a:p>
                  </a:txBody>
                  <a:tcPr marL="67088" marR="67088" marT="33545" marB="3354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b="1" dirty="0"/>
                        <a:t>Digit</a:t>
                      </a:r>
                    </a:p>
                  </a:txBody>
                  <a:tcPr marL="67088" marR="67088" marT="33545" marB="3354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352047"/>
                  </a:ext>
                </a:extLst>
              </a:tr>
              <a:tr h="435160">
                <a:tc>
                  <a:txBody>
                    <a:bodyPr/>
                    <a:lstStyle/>
                    <a:p>
                      <a:r>
                        <a:rPr lang="en-ZA" sz="2400" b="1" dirty="0"/>
                        <a:t>Black</a:t>
                      </a:r>
                    </a:p>
                  </a:txBody>
                  <a:tcPr marL="67088" marR="67088" marT="33545" marB="33545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0</a:t>
                      </a:r>
                    </a:p>
                  </a:txBody>
                  <a:tcPr marL="67088" marR="67088" marT="33545" marB="33545"/>
                </a:tc>
                <a:extLst>
                  <a:ext uri="{0D108BD9-81ED-4DB2-BD59-A6C34878D82A}">
                    <a16:rowId xmlns="" xmlns:a16="http://schemas.microsoft.com/office/drawing/2014/main" val="4258519952"/>
                  </a:ext>
                </a:extLst>
              </a:tr>
              <a:tr h="435160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663300"/>
                          </a:solidFill>
                        </a:rPr>
                        <a:t>Brown</a:t>
                      </a:r>
                    </a:p>
                  </a:txBody>
                  <a:tcPr marL="67088" marR="67088" marT="33545" marB="33545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1</a:t>
                      </a:r>
                    </a:p>
                  </a:txBody>
                  <a:tcPr marL="67088" marR="67088" marT="33545" marB="33545"/>
                </a:tc>
                <a:extLst>
                  <a:ext uri="{0D108BD9-81ED-4DB2-BD59-A6C34878D82A}">
                    <a16:rowId xmlns="" xmlns:a16="http://schemas.microsoft.com/office/drawing/2014/main" val="663996297"/>
                  </a:ext>
                </a:extLst>
              </a:tr>
              <a:tr h="435160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CC0000"/>
                          </a:solidFill>
                        </a:rPr>
                        <a:t>Red</a:t>
                      </a:r>
                    </a:p>
                  </a:txBody>
                  <a:tcPr marL="67088" marR="67088" marT="33545" marB="33545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2</a:t>
                      </a:r>
                    </a:p>
                  </a:txBody>
                  <a:tcPr marL="67088" marR="67088" marT="33545" marB="33545"/>
                </a:tc>
                <a:extLst>
                  <a:ext uri="{0D108BD9-81ED-4DB2-BD59-A6C34878D82A}">
                    <a16:rowId xmlns="" xmlns:a16="http://schemas.microsoft.com/office/drawing/2014/main" val="458439100"/>
                  </a:ext>
                </a:extLst>
              </a:tr>
              <a:tr h="435160">
                <a:tc>
                  <a:txBody>
                    <a:bodyPr/>
                    <a:lstStyle/>
                    <a:p>
                      <a:r>
                        <a:rPr lang="en-ZA" sz="2400" dirty="0">
                          <a:solidFill>
                            <a:srgbClr val="FF6600"/>
                          </a:solidFill>
                        </a:rPr>
                        <a:t>Orange</a:t>
                      </a:r>
                    </a:p>
                  </a:txBody>
                  <a:tcPr marL="67088" marR="67088" marT="33545" marB="33545"/>
                </a:tc>
                <a:tc>
                  <a:txBody>
                    <a:bodyPr/>
                    <a:lstStyle/>
                    <a:p>
                      <a:r>
                        <a:rPr lang="en-ZA" sz="2400" dirty="0"/>
                        <a:t>3</a:t>
                      </a:r>
                    </a:p>
                  </a:txBody>
                  <a:tcPr marL="67088" marR="67088" marT="33545" marB="33545"/>
                </a:tc>
                <a:extLst>
                  <a:ext uri="{0D108BD9-81ED-4DB2-BD59-A6C34878D82A}">
                    <a16:rowId xmlns="" xmlns:a16="http://schemas.microsoft.com/office/drawing/2014/main" val="334048215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1690689"/>
            <a:ext cx="644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Table 2.2 Resistor </a:t>
            </a:r>
            <a:r>
              <a:rPr lang="en-US" sz="2000" i="1" dirty="0" err="1" smtClean="0"/>
              <a:t>colours</a:t>
            </a:r>
            <a:r>
              <a:rPr lang="en-US" sz="2000" i="1" dirty="0" smtClean="0"/>
              <a:t> and their values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08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24671</TotalTime>
  <Words>1174</Words>
  <Application>Microsoft Office PowerPoint</Application>
  <PresentationFormat>On-screen Show (4:3)</PresentationFormat>
  <Paragraphs>226</Paragraphs>
  <Slides>58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NCV template with logos</vt:lpstr>
      <vt:lpstr>Custom Design</vt:lpstr>
      <vt:lpstr>PowerPoint Presentation</vt:lpstr>
      <vt:lpstr>Engineering Systems </vt:lpstr>
      <vt:lpstr>Electronic systems</vt:lpstr>
      <vt:lpstr>Electronic systems and their components</vt:lpstr>
      <vt:lpstr>Electronic systems</vt:lpstr>
      <vt:lpstr>Resistors</vt:lpstr>
      <vt:lpstr>Resistors</vt:lpstr>
      <vt:lpstr>Main types of resistors</vt:lpstr>
      <vt:lpstr>Identifying resistors using colour codes</vt:lpstr>
      <vt:lpstr>Identifying resistors using colour codes</vt:lpstr>
      <vt:lpstr>Identifying resistors using colour codes</vt:lpstr>
      <vt:lpstr>How to use the colour code</vt:lpstr>
      <vt:lpstr>Potentiometers or variable resistors</vt:lpstr>
      <vt:lpstr>Potentiometers or variable resistors</vt:lpstr>
      <vt:lpstr>Light-dependent resistors (LDRs)</vt:lpstr>
      <vt:lpstr>Light-dependent resistors (LDRs)</vt:lpstr>
      <vt:lpstr>Light-dependent resistor circuits</vt:lpstr>
      <vt:lpstr>Light-dependent resistor circuits</vt:lpstr>
      <vt:lpstr>Thermistors</vt:lpstr>
      <vt:lpstr>PowerPoint Presentation</vt:lpstr>
      <vt:lpstr>PowerPoint Presentation</vt:lpstr>
      <vt:lpstr>Capacitors</vt:lpstr>
      <vt:lpstr>Capacitors</vt:lpstr>
      <vt:lpstr>PowerPoint Presentation</vt:lpstr>
      <vt:lpstr>PowerPoint Presentation</vt:lpstr>
      <vt:lpstr>PowerPoint Presentation</vt:lpstr>
      <vt:lpstr>PowerPoint Presentation</vt:lpstr>
      <vt:lpstr>VIDEO: Mabena studying</vt:lpstr>
      <vt:lpstr>Inductors</vt:lpstr>
      <vt:lpstr>Inductors</vt:lpstr>
      <vt:lpstr>Inductors</vt:lpstr>
      <vt:lpstr>Transformers</vt:lpstr>
      <vt:lpstr>Transformers</vt:lpstr>
      <vt:lpstr>Transformers</vt:lpstr>
      <vt:lpstr>Transformers</vt:lpstr>
      <vt:lpstr>Transformers</vt:lpstr>
      <vt:lpstr>Diodes</vt:lpstr>
      <vt:lpstr>Diodes</vt:lpstr>
      <vt:lpstr>Diodes</vt:lpstr>
      <vt:lpstr>Some special types of diodes</vt:lpstr>
      <vt:lpstr>Some special types of diodes</vt:lpstr>
      <vt:lpstr>Rectifiers</vt:lpstr>
      <vt:lpstr>PowerPoint Presentation</vt:lpstr>
      <vt:lpstr>Light-emitting diodes (LEDs)</vt:lpstr>
      <vt:lpstr>Light-emitting diodes</vt:lpstr>
      <vt:lpstr>Zener diodes</vt:lpstr>
      <vt:lpstr>Zener diodes</vt:lpstr>
      <vt:lpstr>Zener diodes</vt:lpstr>
      <vt:lpstr>Transistors</vt:lpstr>
      <vt:lpstr>PowerPoint Presentation</vt:lpstr>
      <vt:lpstr>Transistors</vt:lpstr>
      <vt:lpstr>Transistors</vt:lpstr>
      <vt:lpstr>PowerPoint Presentation</vt:lpstr>
      <vt:lpstr>Using diodes to protect transistors</vt:lpstr>
      <vt:lpstr>Common ISO electronic symbols</vt:lpstr>
      <vt:lpstr>Common ISO electronic symbols</vt:lpstr>
      <vt:lpstr>Common ISO electronic symbols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268</cp:revision>
  <dcterms:created xsi:type="dcterms:W3CDTF">2016-06-09T09:26:44Z</dcterms:created>
  <dcterms:modified xsi:type="dcterms:W3CDTF">2016-12-14T13:44:47Z</dcterms:modified>
</cp:coreProperties>
</file>